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906000" cy="6858000" type="A4"/>
  <p:notesSz cx="6797675" cy="9928225"/>
  <p:defaultTextStyle>
    <a:defPPr>
      <a:defRPr lang="da-DK"/>
    </a:defPPr>
    <a:lvl1pPr algn="l" defTabSz="100171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00063" indent="-42863" algn="l" defTabSz="100171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01713" indent="-87313" algn="l" defTabSz="100171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03363" indent="-131763" algn="l" defTabSz="100171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05013" indent="-176213" algn="l" defTabSz="100171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20" y="-2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 defTabSz="100317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 defTabSz="100317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72364E9-9175-473C-AE3B-EE54EC5DB166}" type="datetimeFigureOut">
              <a:rPr lang="da-DK"/>
              <a:pPr>
                <a:defRPr/>
              </a:pPr>
              <a:t>18-02-2014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33" tIns="45717" rIns="91433" bIns="45717" rtlCol="0">
            <a:normAutofit/>
          </a:bodyPr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 defTabSz="100317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 defTabSz="100317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D500D93-9FC4-431C-B456-3FD0DCDFA5D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00171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0063" algn="l" defTabSz="100171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1713" algn="l" defTabSz="100171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03363" algn="l" defTabSz="100171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05013" algn="l" defTabSz="100171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07931" algn="l" defTabSz="100317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09517" algn="l" defTabSz="100317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11103" algn="l" defTabSz="100317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12689" algn="l" defTabSz="100317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Pladsholder til dias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01713" fontAlgn="base">
              <a:spcBef>
                <a:spcPct val="0"/>
              </a:spcBef>
              <a:spcAft>
                <a:spcPct val="0"/>
              </a:spcAft>
              <a:defRPr/>
            </a:pPr>
            <a:fld id="{6CD115EB-1AB6-4BFF-B2C1-6310AB6EBE50}" type="slidenum">
              <a:rPr lang="da-DK">
                <a:cs typeface="Arial" charset="0"/>
              </a:rPr>
              <a:pPr defTabSz="1001713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da-DK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Pladsholder til dias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01713" fontAlgn="base">
              <a:spcBef>
                <a:spcPct val="0"/>
              </a:spcBef>
              <a:spcAft>
                <a:spcPct val="0"/>
              </a:spcAft>
              <a:defRPr/>
            </a:pPr>
            <a:fld id="{53054864-B481-430A-B1AE-6C5B6409089D}" type="slidenum">
              <a:rPr lang="da-DK">
                <a:cs typeface="Arial" charset="0"/>
              </a:rPr>
              <a:pPr defTabSz="1001713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da-DK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1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3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4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06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07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095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11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12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BA68E-A438-4ADB-94FD-DEE473BD95B4}" type="datetimeFigureOut">
              <a:rPr lang="da-DK"/>
              <a:pPr>
                <a:defRPr/>
              </a:pPr>
              <a:t>18-02-2014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A5433-B4BF-495E-9993-DE41EC05EC0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1259F-9FB4-4B3E-BB64-5908C743AA3B}" type="datetimeFigureOut">
              <a:rPr lang="da-DK"/>
              <a:pPr>
                <a:defRPr/>
              </a:pPr>
              <a:t>18-02-2014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C09C3-34EA-4764-AF39-9C1D9F007F6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7CCD0-A3E4-4EE9-859F-860B39BFFB00}" type="datetimeFigureOut">
              <a:rPr lang="da-DK"/>
              <a:pPr>
                <a:defRPr/>
              </a:pPr>
              <a:t>18-02-2014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02720-AC15-4F90-A01D-026B5CE418F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26CBD-BF6C-4364-895A-7D4B85647710}" type="datetimeFigureOut">
              <a:rPr lang="da-DK"/>
              <a:pPr>
                <a:defRPr/>
              </a:pPr>
              <a:t>18-02-2014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A7C4C-7A5F-4C0F-AB95-411E8F27B30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4"/>
            <a:ext cx="8420100" cy="136207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158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31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5047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063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079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095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11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126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F41F4-9F60-4945-A00C-CF2CE01CB123}" type="datetimeFigureOut">
              <a:rPr lang="da-DK"/>
              <a:pPr>
                <a:defRPr/>
              </a:pPr>
              <a:t>18-02-2014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23A70-96D3-4C22-9182-D1CD730F000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2981A-9075-4238-9D0B-B66A34317893}" type="datetimeFigureOut">
              <a:rPr lang="da-DK"/>
              <a:pPr>
                <a:defRPr/>
              </a:pPr>
              <a:t>18-02-2014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443A0-26BB-491E-BC8A-0A2C93FD74F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1586" indent="0">
              <a:buNone/>
              <a:defRPr sz="2200" b="1"/>
            </a:lvl2pPr>
            <a:lvl3pPr marL="1003172" indent="0">
              <a:buNone/>
              <a:defRPr sz="2000" b="1"/>
            </a:lvl3pPr>
            <a:lvl4pPr marL="1504758" indent="0">
              <a:buNone/>
              <a:defRPr sz="1600" b="1"/>
            </a:lvl4pPr>
            <a:lvl5pPr marL="2006345" indent="0">
              <a:buNone/>
              <a:defRPr sz="1600" b="1"/>
            </a:lvl5pPr>
            <a:lvl6pPr marL="2507931" indent="0">
              <a:buNone/>
              <a:defRPr sz="1600" b="1"/>
            </a:lvl6pPr>
            <a:lvl7pPr marL="3009517" indent="0">
              <a:buNone/>
              <a:defRPr sz="1600" b="1"/>
            </a:lvl7pPr>
            <a:lvl8pPr marL="3511103" indent="0">
              <a:buNone/>
              <a:defRPr sz="1600" b="1"/>
            </a:lvl8pPr>
            <a:lvl9pPr marL="4012689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1586" indent="0">
              <a:buNone/>
              <a:defRPr sz="2200" b="1"/>
            </a:lvl2pPr>
            <a:lvl3pPr marL="1003172" indent="0">
              <a:buNone/>
              <a:defRPr sz="2000" b="1"/>
            </a:lvl3pPr>
            <a:lvl4pPr marL="1504758" indent="0">
              <a:buNone/>
              <a:defRPr sz="1600" b="1"/>
            </a:lvl4pPr>
            <a:lvl5pPr marL="2006345" indent="0">
              <a:buNone/>
              <a:defRPr sz="1600" b="1"/>
            </a:lvl5pPr>
            <a:lvl6pPr marL="2507931" indent="0">
              <a:buNone/>
              <a:defRPr sz="1600" b="1"/>
            </a:lvl6pPr>
            <a:lvl7pPr marL="3009517" indent="0">
              <a:buNone/>
              <a:defRPr sz="1600" b="1"/>
            </a:lvl7pPr>
            <a:lvl8pPr marL="3511103" indent="0">
              <a:buNone/>
              <a:defRPr sz="1600" b="1"/>
            </a:lvl8pPr>
            <a:lvl9pPr marL="4012689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BD8A1-1E62-4CF1-937A-482B8F0230A3}" type="datetimeFigureOut">
              <a:rPr lang="da-DK"/>
              <a:pPr>
                <a:defRPr/>
              </a:pPr>
              <a:t>18-02-2014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450BD-F2C2-4051-AE0D-6F40480E209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6EBCB-EE34-4C6A-A809-6132791F9196}" type="datetimeFigureOut">
              <a:rPr lang="da-DK"/>
              <a:pPr>
                <a:defRPr/>
              </a:pPr>
              <a:t>18-02-2014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95BA2-D524-4725-8AE4-7732526AA42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E2BB6-8FCD-4830-87D6-9E73E1F002DA}" type="datetimeFigureOut">
              <a:rPr lang="da-DK"/>
              <a:pPr>
                <a:defRPr/>
              </a:pPr>
              <a:t>18-02-2014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23CA3-AE37-4161-9823-D7E95414FAC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006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01586" indent="0">
              <a:buNone/>
              <a:defRPr sz="1300"/>
            </a:lvl2pPr>
            <a:lvl3pPr marL="1003172" indent="0">
              <a:buNone/>
              <a:defRPr sz="1000"/>
            </a:lvl3pPr>
            <a:lvl4pPr marL="1504758" indent="0">
              <a:buNone/>
              <a:defRPr sz="1000"/>
            </a:lvl4pPr>
            <a:lvl5pPr marL="2006345" indent="0">
              <a:buNone/>
              <a:defRPr sz="1000"/>
            </a:lvl5pPr>
            <a:lvl6pPr marL="2507931" indent="0">
              <a:buNone/>
              <a:defRPr sz="1000"/>
            </a:lvl6pPr>
            <a:lvl7pPr marL="3009517" indent="0">
              <a:buNone/>
              <a:defRPr sz="1000"/>
            </a:lvl7pPr>
            <a:lvl8pPr marL="3511103" indent="0">
              <a:buNone/>
              <a:defRPr sz="1000"/>
            </a:lvl8pPr>
            <a:lvl9pPr marL="4012689" indent="0">
              <a:buNone/>
              <a:defRPr sz="10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66185-93FC-4325-BE9C-8DBACA1B4056}" type="datetimeFigureOut">
              <a:rPr lang="da-DK"/>
              <a:pPr>
                <a:defRPr/>
              </a:pPr>
              <a:t>18-02-2014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242E3-8088-42F5-9EB5-E5709E9AA5A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01586" indent="0">
              <a:buNone/>
              <a:defRPr sz="3100"/>
            </a:lvl2pPr>
            <a:lvl3pPr marL="1003172" indent="0">
              <a:buNone/>
              <a:defRPr sz="2600"/>
            </a:lvl3pPr>
            <a:lvl4pPr marL="1504758" indent="0">
              <a:buNone/>
              <a:defRPr sz="2200"/>
            </a:lvl4pPr>
            <a:lvl5pPr marL="2006345" indent="0">
              <a:buNone/>
              <a:defRPr sz="2200"/>
            </a:lvl5pPr>
            <a:lvl6pPr marL="2507931" indent="0">
              <a:buNone/>
              <a:defRPr sz="2200"/>
            </a:lvl6pPr>
            <a:lvl7pPr marL="3009517" indent="0">
              <a:buNone/>
              <a:defRPr sz="2200"/>
            </a:lvl7pPr>
            <a:lvl8pPr marL="3511103" indent="0">
              <a:buNone/>
              <a:defRPr sz="2200"/>
            </a:lvl8pPr>
            <a:lvl9pPr marL="4012689" indent="0">
              <a:buNone/>
              <a:defRPr sz="22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600"/>
            </a:lvl1pPr>
            <a:lvl2pPr marL="501586" indent="0">
              <a:buNone/>
              <a:defRPr sz="1300"/>
            </a:lvl2pPr>
            <a:lvl3pPr marL="1003172" indent="0">
              <a:buNone/>
              <a:defRPr sz="1000"/>
            </a:lvl3pPr>
            <a:lvl4pPr marL="1504758" indent="0">
              <a:buNone/>
              <a:defRPr sz="1000"/>
            </a:lvl4pPr>
            <a:lvl5pPr marL="2006345" indent="0">
              <a:buNone/>
              <a:defRPr sz="1000"/>
            </a:lvl5pPr>
            <a:lvl6pPr marL="2507931" indent="0">
              <a:buNone/>
              <a:defRPr sz="1000"/>
            </a:lvl6pPr>
            <a:lvl7pPr marL="3009517" indent="0">
              <a:buNone/>
              <a:defRPr sz="1000"/>
            </a:lvl7pPr>
            <a:lvl8pPr marL="3511103" indent="0">
              <a:buNone/>
              <a:defRPr sz="1000"/>
            </a:lvl8pPr>
            <a:lvl9pPr marL="4012689" indent="0">
              <a:buNone/>
              <a:defRPr sz="10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EA106-68BA-4377-8A8C-E82FDECBA521}" type="datetimeFigureOut">
              <a:rPr lang="da-DK"/>
              <a:pPr>
                <a:defRPr/>
              </a:pPr>
              <a:t>18-02-2014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5A9BF-3847-4B5F-8907-C9BA3FE1B04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317" tIns="50159" rIns="100317" bIns="5015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317" tIns="50159" rIns="100317" bIns="501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100317" tIns="50159" rIns="100317" bIns="50159" rtlCol="0" anchor="ctr"/>
          <a:lstStyle>
            <a:lvl1pPr algn="l" defTabSz="1003172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F27F89-BB30-4E6B-974E-E1591C81BF23}" type="datetimeFigureOut">
              <a:rPr lang="da-DK"/>
              <a:pPr>
                <a:defRPr/>
              </a:pPr>
              <a:t>18-02-2014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100317" tIns="50159" rIns="100317" bIns="50159" rtlCol="0" anchor="ctr"/>
          <a:lstStyle>
            <a:lvl1pPr algn="ctr" defTabSz="1003172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100317" tIns="50159" rIns="100317" bIns="50159" rtlCol="0" anchor="ctr"/>
          <a:lstStyle>
            <a:lvl1pPr algn="r" defTabSz="1003172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3931AE-9F06-4194-BA51-D741F40AA1C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1713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017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2pPr>
      <a:lvl3pPr algn="ctr" defTabSz="10017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3pPr>
      <a:lvl4pPr algn="ctr" defTabSz="10017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4pPr>
      <a:lvl5pPr algn="ctr" defTabSz="10017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5pPr>
      <a:lvl6pPr marL="457200" algn="ctr" defTabSz="1001713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6pPr>
      <a:lvl7pPr marL="914400" algn="ctr" defTabSz="1001713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7pPr>
      <a:lvl8pPr marL="1371600" algn="ctr" defTabSz="1001713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8pPr>
      <a:lvl9pPr marL="1828800" algn="ctr" defTabSz="1001713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9pPr>
    </p:titleStyle>
    <p:bodyStyle>
      <a:lvl1pPr marL="374650" indent="-374650" algn="l" defTabSz="10017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14388" indent="-312738" algn="l" defTabSz="10017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538" indent="-249238" algn="l" defTabSz="10017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54188" indent="-249238" algn="l" defTabSz="10017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55838" indent="-249238" algn="l" defTabSz="10017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58724" indent="-250793" algn="l" defTabSz="100317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60310" indent="-250793" algn="l" defTabSz="100317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61898" indent="-250793" algn="l" defTabSz="100317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63484" indent="-250793" algn="l" defTabSz="100317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0031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1586" algn="l" defTabSz="10031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3172" algn="l" defTabSz="10031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04758" algn="l" defTabSz="10031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6345" algn="l" defTabSz="10031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7931" algn="l" defTabSz="10031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09517" algn="l" defTabSz="10031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11103" algn="l" defTabSz="10031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12689" algn="l" defTabSz="10031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bue 4"/>
          <p:cNvSpPr/>
          <p:nvPr/>
        </p:nvSpPr>
        <p:spPr>
          <a:xfrm>
            <a:off x="773113" y="428625"/>
            <a:ext cx="8745537" cy="4143375"/>
          </a:xfrm>
          <a:prstGeom prst="blockArc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052" tIns="52525" rIns="105052" bIns="52525" anchor="ctr"/>
          <a:lstStyle/>
          <a:p>
            <a:pPr algn="ctr" defTabSz="1003172" fontAlgn="auto">
              <a:spcBef>
                <a:spcPts val="0"/>
              </a:spcBef>
              <a:spcAft>
                <a:spcPts val="0"/>
              </a:spcAft>
              <a:defRPr/>
            </a:pP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8" name="Blokbue 7"/>
          <p:cNvSpPr/>
          <p:nvPr/>
        </p:nvSpPr>
        <p:spPr>
          <a:xfrm>
            <a:off x="773113" y="642938"/>
            <a:ext cx="8669337" cy="3714750"/>
          </a:xfrm>
          <a:prstGeom prst="blockArc">
            <a:avLst>
              <a:gd name="adj1" fmla="val 11538739"/>
              <a:gd name="adj2" fmla="val 0"/>
              <a:gd name="adj3" fmla="val 25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052" tIns="52525" rIns="105052" bIns="52525" anchor="ctr"/>
          <a:lstStyle/>
          <a:p>
            <a:pPr algn="ctr" defTabSz="1003172" fontAlgn="auto">
              <a:spcBef>
                <a:spcPts val="0"/>
              </a:spcBef>
              <a:spcAft>
                <a:spcPts val="0"/>
              </a:spcAft>
              <a:defRPr/>
            </a:pPr>
            <a:endParaRPr lang="da-DK">
              <a:solidFill>
                <a:schemeClr val="tx1"/>
              </a:solidFill>
            </a:endParaRPr>
          </a:p>
        </p:txBody>
      </p:sp>
      <p:sp>
        <p:nvSpPr>
          <p:cNvPr id="9" name="Blokbue 8"/>
          <p:cNvSpPr/>
          <p:nvPr/>
        </p:nvSpPr>
        <p:spPr>
          <a:xfrm>
            <a:off x="773113" y="857250"/>
            <a:ext cx="8591550" cy="3562350"/>
          </a:xfrm>
          <a:prstGeom prst="blockArc">
            <a:avLst>
              <a:gd name="adj1" fmla="val 13385131"/>
              <a:gd name="adj2" fmla="val 0"/>
              <a:gd name="adj3" fmla="val 25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052" tIns="52525" rIns="105052" bIns="52525" anchor="ctr"/>
          <a:lstStyle/>
          <a:p>
            <a:pPr algn="ctr" defTabSz="1003172" fontAlgn="auto">
              <a:spcBef>
                <a:spcPts val="0"/>
              </a:spcBef>
              <a:spcAft>
                <a:spcPts val="0"/>
              </a:spcAft>
              <a:defRPr/>
            </a:pPr>
            <a:endParaRPr lang="da-DK">
              <a:solidFill>
                <a:schemeClr val="tx1"/>
              </a:solidFill>
            </a:endParaRPr>
          </a:p>
        </p:txBody>
      </p:sp>
      <p:sp>
        <p:nvSpPr>
          <p:cNvPr id="10" name="Blokbue 9"/>
          <p:cNvSpPr/>
          <p:nvPr/>
        </p:nvSpPr>
        <p:spPr>
          <a:xfrm>
            <a:off x="773113" y="1071563"/>
            <a:ext cx="8591550" cy="3562350"/>
          </a:xfrm>
          <a:prstGeom prst="blockArc">
            <a:avLst>
              <a:gd name="adj1" fmla="val 15305779"/>
              <a:gd name="adj2" fmla="val 0"/>
              <a:gd name="adj3" fmla="val 25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052" tIns="52525" rIns="105052" bIns="52525" anchor="ctr"/>
          <a:lstStyle/>
          <a:p>
            <a:pPr algn="ctr" defTabSz="1003172" fontAlgn="auto">
              <a:spcBef>
                <a:spcPts val="0"/>
              </a:spcBef>
              <a:spcAft>
                <a:spcPts val="0"/>
              </a:spcAft>
              <a:defRPr/>
            </a:pPr>
            <a:endParaRPr lang="da-DK">
              <a:solidFill>
                <a:schemeClr val="tx1"/>
              </a:solidFill>
            </a:endParaRPr>
          </a:p>
        </p:txBody>
      </p:sp>
      <p:sp>
        <p:nvSpPr>
          <p:cNvPr id="11" name="Blokbue 10"/>
          <p:cNvSpPr/>
          <p:nvPr/>
        </p:nvSpPr>
        <p:spPr>
          <a:xfrm>
            <a:off x="773113" y="1285875"/>
            <a:ext cx="8591550" cy="3562350"/>
          </a:xfrm>
          <a:prstGeom prst="blockArc">
            <a:avLst>
              <a:gd name="adj1" fmla="val 18007516"/>
              <a:gd name="adj2" fmla="val 0"/>
              <a:gd name="adj3" fmla="val 2500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052" tIns="52525" rIns="105052" bIns="52525" anchor="ctr"/>
          <a:lstStyle/>
          <a:p>
            <a:pPr algn="ctr" defTabSz="1003172" fontAlgn="auto">
              <a:spcBef>
                <a:spcPts val="0"/>
              </a:spcBef>
              <a:spcAft>
                <a:spcPts val="0"/>
              </a:spcAft>
              <a:defRPr/>
            </a:pPr>
            <a:endParaRPr lang="da-DK">
              <a:solidFill>
                <a:schemeClr val="tx1"/>
              </a:solidFill>
            </a:endParaRPr>
          </a:p>
        </p:txBody>
      </p:sp>
      <p:sp>
        <p:nvSpPr>
          <p:cNvPr id="13" name="Blokbue 12"/>
          <p:cNvSpPr/>
          <p:nvPr/>
        </p:nvSpPr>
        <p:spPr>
          <a:xfrm>
            <a:off x="773113" y="1438275"/>
            <a:ext cx="8591550" cy="3562350"/>
          </a:xfrm>
          <a:prstGeom prst="blockArc">
            <a:avLst>
              <a:gd name="adj1" fmla="val 20339527"/>
              <a:gd name="adj2" fmla="val 0"/>
              <a:gd name="adj3" fmla="val 25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052" tIns="52525" rIns="105052" bIns="52525" anchor="ctr"/>
          <a:lstStyle/>
          <a:p>
            <a:pPr algn="ctr" defTabSz="1003172" fontAlgn="auto">
              <a:spcBef>
                <a:spcPts val="0"/>
              </a:spcBef>
              <a:spcAft>
                <a:spcPts val="0"/>
              </a:spcAft>
              <a:defRPr/>
            </a:pPr>
            <a:endParaRPr lang="da-DK">
              <a:solidFill>
                <a:schemeClr val="tx1"/>
              </a:solidFill>
            </a:endParaRPr>
          </a:p>
        </p:txBody>
      </p:sp>
      <p:sp>
        <p:nvSpPr>
          <p:cNvPr id="14343" name="Tekstboks 13"/>
          <p:cNvSpPr txBox="1">
            <a:spLocks noChangeArrowheads="1"/>
          </p:cNvSpPr>
          <p:nvPr/>
        </p:nvSpPr>
        <p:spPr bwMode="auto">
          <a:xfrm>
            <a:off x="773113" y="2492375"/>
            <a:ext cx="8745537" cy="1030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5052" tIns="52525" rIns="105052" bIns="52525">
            <a:spAutoFit/>
          </a:bodyPr>
          <a:lstStyle/>
          <a:p>
            <a:endParaRPr lang="da-DK">
              <a:latin typeface="Calibri" pitchFamily="34" charset="0"/>
            </a:endParaRPr>
          </a:p>
          <a:p>
            <a:endParaRPr lang="da-DK">
              <a:latin typeface="Calibri" pitchFamily="34" charset="0"/>
            </a:endParaRPr>
          </a:p>
          <a:p>
            <a:endParaRPr lang="da-DK">
              <a:latin typeface="Calibri" pitchFamily="34" charset="0"/>
            </a:endParaRPr>
          </a:p>
        </p:txBody>
      </p:sp>
      <p:sp>
        <p:nvSpPr>
          <p:cNvPr id="14344" name="Tekstboks 14"/>
          <p:cNvSpPr txBox="1">
            <a:spLocks noChangeArrowheads="1"/>
          </p:cNvSpPr>
          <p:nvPr/>
        </p:nvSpPr>
        <p:spPr bwMode="auto">
          <a:xfrm>
            <a:off x="941388" y="1760538"/>
            <a:ext cx="1041400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5052" tIns="52525" rIns="105052" bIns="52525">
            <a:spAutoFit/>
          </a:bodyPr>
          <a:lstStyle/>
          <a:p>
            <a:r>
              <a:rPr lang="da-DK" sz="1600">
                <a:latin typeface="Calibri" pitchFamily="34" charset="0"/>
              </a:rPr>
              <a:t>Lær huset</a:t>
            </a:r>
          </a:p>
          <a:p>
            <a:r>
              <a:rPr lang="da-DK" sz="1600">
                <a:latin typeface="Calibri" pitchFamily="34" charset="0"/>
              </a:rPr>
              <a:t>&amp; folk at</a:t>
            </a:r>
          </a:p>
          <a:p>
            <a:r>
              <a:rPr lang="da-DK" sz="1600">
                <a:latin typeface="Calibri" pitchFamily="34" charset="0"/>
              </a:rPr>
              <a:t>kende</a:t>
            </a:r>
          </a:p>
        </p:txBody>
      </p:sp>
      <p:sp>
        <p:nvSpPr>
          <p:cNvPr id="14345" name="Tekstboks 15"/>
          <p:cNvSpPr txBox="1">
            <a:spLocks noChangeArrowheads="1"/>
          </p:cNvSpPr>
          <p:nvPr/>
        </p:nvSpPr>
        <p:spPr bwMode="auto">
          <a:xfrm>
            <a:off x="2055813" y="1230313"/>
            <a:ext cx="1201737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5052" tIns="52525" rIns="105052" bIns="52525">
            <a:spAutoFit/>
          </a:bodyPr>
          <a:lstStyle/>
          <a:p>
            <a:r>
              <a:rPr lang="da-DK" sz="1800">
                <a:latin typeface="Calibri" pitchFamily="34" charset="0"/>
              </a:rPr>
              <a:t>Udredning</a:t>
            </a:r>
          </a:p>
        </p:txBody>
      </p:sp>
      <p:sp>
        <p:nvSpPr>
          <p:cNvPr id="14346" name="Tekstboks 16"/>
          <p:cNvSpPr txBox="1">
            <a:spLocks noChangeArrowheads="1"/>
          </p:cNvSpPr>
          <p:nvPr/>
        </p:nvSpPr>
        <p:spPr bwMode="auto">
          <a:xfrm>
            <a:off x="3608388" y="928688"/>
            <a:ext cx="97155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5052" tIns="52525" rIns="105052" bIns="52525">
            <a:spAutoFit/>
          </a:bodyPr>
          <a:lstStyle/>
          <a:p>
            <a:r>
              <a:rPr lang="da-DK" sz="1300">
                <a:latin typeface="Calibri" pitchFamily="34" charset="0"/>
              </a:rPr>
              <a:t>Mål for mit</a:t>
            </a:r>
          </a:p>
          <a:p>
            <a:r>
              <a:rPr lang="da-DK" sz="1300">
                <a:latin typeface="Calibri" pitchFamily="34" charset="0"/>
              </a:rPr>
              <a:t>ophold</a:t>
            </a:r>
          </a:p>
        </p:txBody>
      </p:sp>
      <p:sp>
        <p:nvSpPr>
          <p:cNvPr id="14347" name="Tekstboks 17"/>
          <p:cNvSpPr txBox="1">
            <a:spLocks noChangeArrowheads="1"/>
          </p:cNvSpPr>
          <p:nvPr/>
        </p:nvSpPr>
        <p:spPr bwMode="auto">
          <a:xfrm>
            <a:off x="4657725" y="1233488"/>
            <a:ext cx="12287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5052" tIns="52525" rIns="105052" bIns="52525">
            <a:spAutoFit/>
          </a:bodyPr>
          <a:lstStyle/>
          <a:p>
            <a:r>
              <a:rPr lang="da-DK" sz="1600">
                <a:latin typeface="Calibri" pitchFamily="34" charset="0"/>
              </a:rPr>
              <a:t>Planlægning</a:t>
            </a:r>
          </a:p>
        </p:txBody>
      </p:sp>
      <p:sp>
        <p:nvSpPr>
          <p:cNvPr id="14348" name="Tekstboks 18"/>
          <p:cNvSpPr txBox="1">
            <a:spLocks noChangeArrowheads="1"/>
          </p:cNvSpPr>
          <p:nvPr/>
        </p:nvSpPr>
        <p:spPr bwMode="auto">
          <a:xfrm>
            <a:off x="5967413" y="1717675"/>
            <a:ext cx="1998662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5052" tIns="52525" rIns="105052" bIns="52525">
            <a:spAutoFit/>
          </a:bodyPr>
          <a:lstStyle/>
          <a:p>
            <a:r>
              <a:rPr lang="da-DK" sz="1600">
                <a:solidFill>
                  <a:schemeClr val="bg1"/>
                </a:solidFill>
                <a:latin typeface="Calibri" pitchFamily="34" charset="0"/>
              </a:rPr>
              <a:t>Mestring / botræning</a:t>
            </a:r>
          </a:p>
        </p:txBody>
      </p:sp>
      <p:sp>
        <p:nvSpPr>
          <p:cNvPr id="14349" name="Tekstboks 19"/>
          <p:cNvSpPr txBox="1">
            <a:spLocks noChangeArrowheads="1"/>
          </p:cNvSpPr>
          <p:nvPr/>
        </p:nvSpPr>
        <p:spPr bwMode="auto">
          <a:xfrm>
            <a:off x="7810500" y="2071688"/>
            <a:ext cx="92075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5052" tIns="52525" rIns="105052" bIns="52525">
            <a:spAutoFit/>
          </a:bodyPr>
          <a:lstStyle/>
          <a:p>
            <a:r>
              <a:rPr lang="da-DK" sz="1300">
                <a:solidFill>
                  <a:schemeClr val="bg1"/>
                </a:solidFill>
                <a:latin typeface="Calibri" pitchFamily="34" charset="0"/>
              </a:rPr>
              <a:t>Status og</a:t>
            </a:r>
          </a:p>
          <a:p>
            <a:r>
              <a:rPr lang="da-DK" sz="1300">
                <a:solidFill>
                  <a:schemeClr val="bg1"/>
                </a:solidFill>
                <a:latin typeface="Calibri" pitchFamily="34" charset="0"/>
              </a:rPr>
              <a:t>evaluering</a:t>
            </a:r>
          </a:p>
        </p:txBody>
      </p:sp>
      <p:grpSp>
        <p:nvGrpSpPr>
          <p:cNvPr id="14350" name="Gruppe 26"/>
          <p:cNvGrpSpPr>
            <a:grpSpLocks/>
          </p:cNvGrpSpPr>
          <p:nvPr/>
        </p:nvGrpSpPr>
        <p:grpSpPr bwMode="auto">
          <a:xfrm>
            <a:off x="727075" y="2786063"/>
            <a:ext cx="9063038" cy="857250"/>
            <a:chOff x="940091" y="3900481"/>
            <a:chExt cx="11711003" cy="1200158"/>
          </a:xfrm>
        </p:grpSpPr>
        <p:sp>
          <p:nvSpPr>
            <p:cNvPr id="62" name="Højrepil 61"/>
            <p:cNvSpPr/>
            <p:nvPr/>
          </p:nvSpPr>
          <p:spPr>
            <a:xfrm>
              <a:off x="11139268" y="3993827"/>
              <a:ext cx="1511826" cy="980128"/>
            </a:xfrm>
            <a:prstGeom prst="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4078" tIns="67040" rIns="134078" bIns="67040" anchor="ctr"/>
            <a:lstStyle/>
            <a:p>
              <a:pPr algn="r" defTabSz="1003172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300" dirty="0">
                  <a:solidFill>
                    <a:schemeClr val="tx1"/>
                  </a:solidFill>
                </a:rPr>
                <a:t>   </a:t>
              </a:r>
              <a:endParaRPr lang="da-DK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Højrepil 25"/>
            <p:cNvSpPr/>
            <p:nvPr/>
          </p:nvSpPr>
          <p:spPr>
            <a:xfrm>
              <a:off x="9928988" y="3900481"/>
              <a:ext cx="1442081" cy="1200158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4078" tIns="67040" rIns="134078" bIns="67040" anchor="ctr"/>
            <a:lstStyle/>
            <a:p>
              <a:pPr algn="ctr" defTabSz="1003172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800" dirty="0">
                  <a:solidFill>
                    <a:schemeClr val="bg1"/>
                  </a:solidFill>
                </a:rPr>
                <a:t>16</a:t>
              </a:r>
            </a:p>
          </p:txBody>
        </p:sp>
        <p:sp>
          <p:nvSpPr>
            <p:cNvPr id="25" name="Højrepil 24"/>
            <p:cNvSpPr/>
            <p:nvPr/>
          </p:nvSpPr>
          <p:spPr>
            <a:xfrm>
              <a:off x="7768946" y="3900481"/>
              <a:ext cx="2445177" cy="1200158"/>
            </a:xfrm>
            <a:prstGeom prst="right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4078" tIns="67040" rIns="134078" bIns="67040" anchor="ctr"/>
            <a:lstStyle/>
            <a:p>
              <a:pPr algn="ctr" defTabSz="1003172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800" dirty="0">
                  <a:solidFill>
                    <a:schemeClr val="bg1"/>
                  </a:solidFill>
                </a:rPr>
                <a:t>       13  14  15 </a:t>
              </a:r>
            </a:p>
          </p:txBody>
        </p:sp>
        <p:sp>
          <p:nvSpPr>
            <p:cNvPr id="24" name="Højrepil 23"/>
            <p:cNvSpPr/>
            <p:nvPr/>
          </p:nvSpPr>
          <p:spPr>
            <a:xfrm>
              <a:off x="6400713" y="3900481"/>
              <a:ext cx="1917988" cy="1200158"/>
            </a:xfrm>
            <a:prstGeom prst="rightArrow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4078" tIns="67040" rIns="134078" bIns="67040" anchor="ctr"/>
            <a:lstStyle/>
            <a:p>
              <a:pPr algn="ctr" defTabSz="1003172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800" dirty="0">
                  <a:solidFill>
                    <a:schemeClr val="tx1"/>
                  </a:solidFill>
                </a:rPr>
                <a:t>11  12</a:t>
              </a:r>
            </a:p>
          </p:txBody>
        </p:sp>
        <p:sp>
          <p:nvSpPr>
            <p:cNvPr id="21" name="Højrepil 20"/>
            <p:cNvSpPr/>
            <p:nvPr/>
          </p:nvSpPr>
          <p:spPr>
            <a:xfrm>
              <a:off x="4673499" y="3900481"/>
              <a:ext cx="2000040" cy="1200158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4078" tIns="67040" rIns="134078" bIns="67040" anchor="ctr"/>
            <a:lstStyle/>
            <a:p>
              <a:pPr algn="ctr" defTabSz="1003172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800" dirty="0">
                  <a:solidFill>
                    <a:schemeClr val="tx1"/>
                  </a:solidFill>
                </a:rPr>
                <a:t>    9  10</a:t>
              </a:r>
            </a:p>
          </p:txBody>
        </p:sp>
        <p:sp>
          <p:nvSpPr>
            <p:cNvPr id="23" name="Højrepil 22"/>
            <p:cNvSpPr/>
            <p:nvPr/>
          </p:nvSpPr>
          <p:spPr>
            <a:xfrm>
              <a:off x="2367812" y="3900481"/>
              <a:ext cx="2785696" cy="1200158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4078" tIns="67040" rIns="134078" bIns="67040" anchor="ctr"/>
            <a:lstStyle/>
            <a:p>
              <a:pPr algn="ctr" defTabSz="1003172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800" dirty="0">
                  <a:solidFill>
                    <a:schemeClr val="tx1"/>
                  </a:solidFill>
                </a:rPr>
                <a:t>  4  5  6  7  8</a:t>
              </a:r>
            </a:p>
          </p:txBody>
        </p:sp>
        <p:sp>
          <p:nvSpPr>
            <p:cNvPr id="22" name="Højrepil 21"/>
            <p:cNvSpPr/>
            <p:nvPr/>
          </p:nvSpPr>
          <p:spPr>
            <a:xfrm>
              <a:off x="940091" y="3900481"/>
              <a:ext cx="1932346" cy="120015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4078" tIns="67040" rIns="134078" bIns="67040" anchor="ctr"/>
            <a:lstStyle/>
            <a:p>
              <a:pPr algn="ctr" defTabSz="1003172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800" dirty="0">
                  <a:solidFill>
                    <a:schemeClr val="tx1"/>
                  </a:solidFill>
                </a:rPr>
                <a:t>        1  2  3 </a:t>
              </a:r>
            </a:p>
          </p:txBody>
        </p:sp>
      </p:grpSp>
      <p:sp>
        <p:nvSpPr>
          <p:cNvPr id="63" name="Pladsholder til sidefod 62"/>
          <p:cNvSpPr>
            <a:spLocks noGrp="1"/>
          </p:cNvSpPr>
          <p:nvPr>
            <p:ph type="ftr" sz="quarter" idx="11"/>
          </p:nvPr>
        </p:nvSpPr>
        <p:spPr>
          <a:xfrm>
            <a:off x="3384550" y="6519863"/>
            <a:ext cx="3136900" cy="365125"/>
          </a:xfrm>
        </p:spPr>
        <p:txBody>
          <a:bodyPr/>
          <a:lstStyle/>
          <a:p>
            <a:pPr>
              <a:defRPr/>
            </a:pPr>
            <a:r>
              <a:rPr lang="da-DK" dirty="0" smtClean="0"/>
              <a:t> Tre Ege, Kirkens Korshær ©</a:t>
            </a:r>
            <a:endParaRPr lang="da-DK" dirty="0"/>
          </a:p>
        </p:txBody>
      </p:sp>
      <p:sp>
        <p:nvSpPr>
          <p:cNvPr id="71" name="Tekstboks 70"/>
          <p:cNvSpPr txBox="1"/>
          <p:nvPr/>
        </p:nvSpPr>
        <p:spPr>
          <a:xfrm>
            <a:off x="194472" y="3865299"/>
            <a:ext cx="9439049" cy="2876065"/>
          </a:xfrm>
          <a:prstGeom prst="rect">
            <a:avLst/>
          </a:prstGeom>
          <a:noFill/>
          <a:ln>
            <a:noFill/>
          </a:ln>
        </p:spPr>
        <p:txBody>
          <a:bodyPr lIns="105052" tIns="52525" rIns="105052" bIns="52525" numCol="4">
            <a:spAutoFit/>
          </a:bodyPr>
          <a:lstStyle/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500" b="1" u="sng" dirty="0">
                <a:latin typeface="+mn-lt"/>
                <a:cs typeface="+mn-cs"/>
              </a:rPr>
              <a:t>Modtagelse: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500" b="1" dirty="0" err="1">
                <a:latin typeface="+mn-lt"/>
                <a:cs typeface="+mn-cs"/>
              </a:rPr>
              <a:t>ASI-indskrivning</a:t>
            </a:r>
            <a:endParaRPr lang="da-DK" sz="1500" b="1" dirty="0">
              <a:latin typeface="+mn-lt"/>
              <a:cs typeface="+mn-cs"/>
            </a:endParaRP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500" b="1" dirty="0">
                <a:latin typeface="+mn-lt"/>
                <a:cs typeface="+mn-cs"/>
              </a:rPr>
              <a:t>Betalingsaftale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500" b="1" dirty="0">
                <a:latin typeface="+mn-lt"/>
                <a:cs typeface="+mn-cs"/>
              </a:rPr>
              <a:t>    - Kost og logi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500" b="1" dirty="0">
                <a:latin typeface="+mn-lt"/>
                <a:cs typeface="+mn-cs"/>
              </a:rPr>
              <a:t>Samtykker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500" b="1" dirty="0">
                <a:latin typeface="+mn-lt"/>
                <a:cs typeface="+mn-cs"/>
              </a:rPr>
              <a:t>Adresseændring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500" b="1" dirty="0">
              <a:latin typeface="+mn-lt"/>
              <a:cs typeface="+mn-cs"/>
            </a:endParaRP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500" b="1" u="sng" dirty="0">
                <a:latin typeface="+mn-lt"/>
                <a:cs typeface="+mn-cs"/>
              </a:rPr>
              <a:t>Samtale nr. 1-8:</a:t>
            </a:r>
            <a:endParaRPr lang="da-DK" sz="1500" u="sng" dirty="0">
              <a:latin typeface="+mn-lt"/>
              <a:cs typeface="+mn-cs"/>
            </a:endParaRP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500" b="1" dirty="0">
                <a:latin typeface="+mn-lt"/>
                <a:cs typeface="+mn-cs"/>
              </a:rPr>
              <a:t>Udredning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500" b="1" dirty="0">
                <a:latin typeface="+mn-lt"/>
                <a:cs typeface="+mn-cs"/>
              </a:rPr>
              <a:t>Delplan/indsatsplan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500" b="1" u="sng" dirty="0">
              <a:latin typeface="+mn-lt"/>
              <a:cs typeface="+mn-cs"/>
            </a:endParaRP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500" b="1" u="sng" dirty="0">
              <a:latin typeface="+mn-lt"/>
              <a:cs typeface="+mn-cs"/>
            </a:endParaRP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500" b="1" u="sng" dirty="0">
                <a:latin typeface="+mn-lt"/>
                <a:cs typeface="+mn-cs"/>
              </a:rPr>
              <a:t>Samtale nr. 9-10:</a:t>
            </a:r>
            <a:endParaRPr lang="da-DK" sz="1500" u="sng" dirty="0">
              <a:latin typeface="+mn-lt"/>
              <a:cs typeface="+mn-cs"/>
            </a:endParaRP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500" b="1" dirty="0">
                <a:latin typeface="+mn-lt"/>
                <a:cs typeface="+mn-cs"/>
              </a:rPr>
              <a:t>Delplan/indsatsplan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500" dirty="0" err="1">
                <a:latin typeface="+mn-lt"/>
                <a:cs typeface="+mn-cs"/>
              </a:rPr>
              <a:t>Livshåndtering</a:t>
            </a:r>
            <a:r>
              <a:rPr lang="da-DK" sz="1500" dirty="0">
                <a:latin typeface="+mn-lt"/>
                <a:cs typeface="+mn-cs"/>
              </a:rPr>
              <a:t>: 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da-DK" sz="1500" dirty="0">
                <a:latin typeface="+mn-lt"/>
                <a:cs typeface="+mn-cs"/>
              </a:rPr>
              <a:t>Bolig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da-DK" sz="1500" dirty="0">
                <a:latin typeface="+mn-lt"/>
                <a:cs typeface="+mn-cs"/>
              </a:rPr>
              <a:t> Sociale kompetencer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500" b="1" u="sng" dirty="0">
              <a:latin typeface="+mn-lt"/>
              <a:cs typeface="+mn-cs"/>
            </a:endParaRP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500" b="1" u="sng" dirty="0">
                <a:latin typeface="+mn-lt"/>
                <a:cs typeface="+mn-cs"/>
              </a:rPr>
              <a:t>Samtale nr. 11-12:</a:t>
            </a:r>
            <a:endParaRPr lang="da-DK" sz="1500" u="sng" dirty="0">
              <a:latin typeface="+mn-lt"/>
              <a:cs typeface="+mn-cs"/>
            </a:endParaRP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500" b="1" dirty="0">
                <a:latin typeface="+mn-lt"/>
                <a:cs typeface="+mn-cs"/>
              </a:rPr>
              <a:t>Delplan/indsatsplan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500" dirty="0" err="1">
                <a:latin typeface="+mn-lt"/>
                <a:cs typeface="+mn-cs"/>
              </a:rPr>
              <a:t>Livshåndtering</a:t>
            </a:r>
            <a:r>
              <a:rPr lang="da-DK" sz="1500" dirty="0">
                <a:latin typeface="+mn-lt"/>
                <a:cs typeface="+mn-cs"/>
              </a:rPr>
              <a:t>: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da-DK" sz="1500" dirty="0">
                <a:latin typeface="+mn-lt"/>
                <a:cs typeface="+mn-cs"/>
              </a:rPr>
              <a:t>Planlægge strategier / 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500" dirty="0">
                <a:latin typeface="+mn-lt"/>
                <a:cs typeface="+mn-cs"/>
              </a:rPr>
              <a:t>Handlemåder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500" b="1" u="sng" dirty="0">
              <a:latin typeface="+mn-lt"/>
              <a:cs typeface="+mn-cs"/>
            </a:endParaRP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500" b="1" u="sng" dirty="0">
                <a:latin typeface="+mn-lt"/>
                <a:cs typeface="+mn-cs"/>
              </a:rPr>
              <a:t>Samtale nr. 13-14:</a:t>
            </a:r>
            <a:endParaRPr lang="da-DK" sz="1500" u="sng" dirty="0">
              <a:latin typeface="+mn-lt"/>
              <a:cs typeface="+mn-cs"/>
            </a:endParaRP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500" b="1" dirty="0">
                <a:latin typeface="+mn-lt"/>
                <a:cs typeface="+mn-cs"/>
              </a:rPr>
              <a:t>Delplan/indsatsplan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500" dirty="0" err="1">
                <a:latin typeface="+mn-lt"/>
                <a:cs typeface="+mn-cs"/>
              </a:rPr>
              <a:t>Livshåndtering</a:t>
            </a:r>
            <a:r>
              <a:rPr lang="da-DK" sz="1500" dirty="0">
                <a:latin typeface="+mn-lt"/>
                <a:cs typeface="+mn-cs"/>
              </a:rPr>
              <a:t>: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da-DK" sz="1500" dirty="0">
                <a:latin typeface="+mn-lt"/>
                <a:cs typeface="+mn-cs"/>
              </a:rPr>
              <a:t>Afprøve strategier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500" dirty="0">
                <a:latin typeface="+mn-lt"/>
                <a:cs typeface="+mn-cs"/>
              </a:rPr>
              <a:t>- Anerkendelse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500" dirty="0">
              <a:latin typeface="+mn-lt"/>
              <a:cs typeface="+mn-cs"/>
            </a:endParaRP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500" b="1" u="sng" dirty="0">
                <a:latin typeface="+mn-lt"/>
                <a:cs typeface="+mn-cs"/>
              </a:rPr>
              <a:t>Samtale nr. 15: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500" b="1" dirty="0">
                <a:latin typeface="+mn-lt"/>
                <a:cs typeface="+mn-cs"/>
              </a:rPr>
              <a:t>Delplan/indsatsplan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500" dirty="0" err="1">
                <a:latin typeface="+mn-lt"/>
                <a:cs typeface="+mn-cs"/>
              </a:rPr>
              <a:t>Livshåndtering</a:t>
            </a:r>
            <a:r>
              <a:rPr lang="da-DK" sz="1500" dirty="0">
                <a:latin typeface="+mn-lt"/>
                <a:cs typeface="+mn-cs"/>
              </a:rPr>
              <a:t>: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500" dirty="0">
                <a:latin typeface="+mn-lt"/>
                <a:cs typeface="+mn-cs"/>
              </a:rPr>
              <a:t>- Afprøve strategier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500" dirty="0">
                <a:latin typeface="+mn-lt"/>
                <a:cs typeface="+mn-cs"/>
              </a:rPr>
              <a:t>Tillæg til udredning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500" dirty="0">
              <a:latin typeface="+mn-lt"/>
              <a:cs typeface="+mn-cs"/>
            </a:endParaRP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500" b="1" u="sng" dirty="0">
                <a:latin typeface="+mn-lt"/>
                <a:cs typeface="+mn-cs"/>
              </a:rPr>
              <a:t>Samtale nr. 16:</a:t>
            </a:r>
            <a:endParaRPr lang="da-DK" sz="1500" dirty="0">
              <a:latin typeface="+mn-lt"/>
              <a:cs typeface="+mn-cs"/>
            </a:endParaRP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500" dirty="0">
                <a:latin typeface="+mn-lt"/>
                <a:cs typeface="+mn-cs"/>
              </a:rPr>
              <a:t>Evaluering af delplan/indsatsplan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500" b="1" dirty="0" err="1">
                <a:latin typeface="+mn-lt"/>
                <a:cs typeface="+mn-cs"/>
              </a:rPr>
              <a:t>ASI-status</a:t>
            </a:r>
            <a:r>
              <a:rPr lang="da-DK" sz="1500" b="1" dirty="0">
                <a:latin typeface="+mn-lt"/>
                <a:cs typeface="+mn-cs"/>
              </a:rPr>
              <a:t> efter de første 4 mdr.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500" b="1" dirty="0">
              <a:latin typeface="+mn-lt"/>
              <a:cs typeface="+mn-cs"/>
            </a:endParaRP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500" b="1" u="sng" dirty="0">
                <a:latin typeface="+mn-lt"/>
                <a:cs typeface="+mn-cs"/>
              </a:rPr>
              <a:t>Udflytning: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500" b="1" dirty="0">
                <a:latin typeface="+mn-lt"/>
                <a:cs typeface="+mn-cs"/>
              </a:rPr>
              <a:t>Ansøgning om etablering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500" b="1" dirty="0">
                <a:latin typeface="+mn-lt"/>
                <a:cs typeface="+mn-cs"/>
              </a:rPr>
              <a:t>Ansøgning om </a:t>
            </a:r>
            <a:r>
              <a:rPr lang="da-DK" sz="1500" b="1" dirty="0" err="1">
                <a:latin typeface="+mn-lt"/>
                <a:cs typeface="+mn-cs"/>
              </a:rPr>
              <a:t>indskudslån</a:t>
            </a:r>
            <a:r>
              <a:rPr lang="da-DK" sz="1500" b="1" dirty="0">
                <a:latin typeface="+mn-lt"/>
                <a:cs typeface="+mn-cs"/>
              </a:rPr>
              <a:t> / depositum (OBS)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500" b="1" dirty="0">
                <a:latin typeface="+mn-lt"/>
                <a:cs typeface="+mn-cs"/>
              </a:rPr>
              <a:t>Ansøgning om boligstøtte</a:t>
            </a:r>
          </a:p>
        </p:txBody>
      </p:sp>
      <p:sp>
        <p:nvSpPr>
          <p:cNvPr id="14353" name="Tekstboks 49"/>
          <p:cNvSpPr txBox="1">
            <a:spLocks noChangeArrowheads="1"/>
          </p:cNvSpPr>
          <p:nvPr/>
        </p:nvSpPr>
        <p:spPr bwMode="auto">
          <a:xfrm>
            <a:off x="661988" y="2503488"/>
            <a:ext cx="2227262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317" tIns="50159" rIns="100317" bIns="50159">
            <a:spAutoFit/>
          </a:bodyPr>
          <a:lstStyle/>
          <a:p>
            <a:r>
              <a:rPr lang="da-DK" sz="1600">
                <a:latin typeface="Calibri" pitchFamily="34" charset="0"/>
              </a:rPr>
              <a:t>Kontaktpersonssamtaler</a:t>
            </a:r>
          </a:p>
        </p:txBody>
      </p:sp>
      <p:sp>
        <p:nvSpPr>
          <p:cNvPr id="28" name="Højrepil 27"/>
          <p:cNvSpPr/>
          <p:nvPr/>
        </p:nvSpPr>
        <p:spPr>
          <a:xfrm>
            <a:off x="328613" y="2760663"/>
            <a:ext cx="890587" cy="92551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317" tIns="50159" rIns="100317" bIns="50159" anchor="ctr"/>
          <a:lstStyle/>
          <a:p>
            <a:pPr algn="r" defTabSz="1003172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700" b="1" dirty="0">
              <a:solidFill>
                <a:schemeClr val="tx1"/>
              </a:solidFill>
            </a:endParaRPr>
          </a:p>
        </p:txBody>
      </p:sp>
      <p:pic>
        <p:nvPicPr>
          <p:cNvPr id="14355" name="Picture 2" descr="C:\Users\azsbk55\AppData\Local\Microsoft\Windows\Temporary Internet Files\Content.IE5\7DLKG5MX\MC900280740[1]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3988" y="142875"/>
            <a:ext cx="1625600" cy="1541463"/>
          </a:xfrm>
        </p:spPr>
      </p:pic>
      <p:sp>
        <p:nvSpPr>
          <p:cNvPr id="14356" name="Tekstboks 28"/>
          <p:cNvSpPr txBox="1">
            <a:spLocks noChangeArrowheads="1"/>
          </p:cNvSpPr>
          <p:nvPr/>
        </p:nvSpPr>
        <p:spPr bwMode="auto">
          <a:xfrm>
            <a:off x="328613" y="3106738"/>
            <a:ext cx="754062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415" tIns="34208" rIns="68415" bIns="34208">
            <a:spAutoFit/>
          </a:bodyPr>
          <a:lstStyle/>
          <a:p>
            <a:r>
              <a:rPr lang="da-DK" sz="1000">
                <a:latin typeface="Calibri" pitchFamily="34" charset="0"/>
              </a:rPr>
              <a:t>Modtagelse</a:t>
            </a:r>
          </a:p>
        </p:txBody>
      </p:sp>
      <p:sp>
        <p:nvSpPr>
          <p:cNvPr id="14357" name="Tekstboks 29"/>
          <p:cNvSpPr txBox="1">
            <a:spLocks noChangeArrowheads="1"/>
          </p:cNvSpPr>
          <p:nvPr/>
        </p:nvSpPr>
        <p:spPr bwMode="auto">
          <a:xfrm>
            <a:off x="8818563" y="3084513"/>
            <a:ext cx="849312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415" tIns="34208" rIns="68415" bIns="34208">
            <a:spAutoFit/>
          </a:bodyPr>
          <a:lstStyle/>
          <a:p>
            <a:r>
              <a:rPr lang="da-DK" sz="1300">
                <a:latin typeface="Calibri" pitchFamily="34" charset="0"/>
              </a:rPr>
              <a:t>Udflytning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bue 4"/>
          <p:cNvSpPr/>
          <p:nvPr/>
        </p:nvSpPr>
        <p:spPr>
          <a:xfrm>
            <a:off x="773113" y="428625"/>
            <a:ext cx="8745537" cy="4143375"/>
          </a:xfrm>
          <a:prstGeom prst="blockArc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052" tIns="52525" rIns="105052" bIns="52525" anchor="ctr"/>
          <a:lstStyle/>
          <a:p>
            <a:pPr algn="ctr" defTabSz="1003172" fontAlgn="auto">
              <a:spcBef>
                <a:spcPts val="0"/>
              </a:spcBef>
              <a:spcAft>
                <a:spcPts val="0"/>
              </a:spcAft>
              <a:defRPr/>
            </a:pP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8" name="Blokbue 7"/>
          <p:cNvSpPr/>
          <p:nvPr/>
        </p:nvSpPr>
        <p:spPr>
          <a:xfrm>
            <a:off x="773113" y="642938"/>
            <a:ext cx="8669337" cy="3714750"/>
          </a:xfrm>
          <a:prstGeom prst="blockArc">
            <a:avLst>
              <a:gd name="adj1" fmla="val 11538739"/>
              <a:gd name="adj2" fmla="val 0"/>
              <a:gd name="adj3" fmla="val 25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052" tIns="52525" rIns="105052" bIns="52525" anchor="ctr"/>
          <a:lstStyle/>
          <a:p>
            <a:pPr algn="ctr" defTabSz="1003172" fontAlgn="auto">
              <a:spcBef>
                <a:spcPts val="0"/>
              </a:spcBef>
              <a:spcAft>
                <a:spcPts val="0"/>
              </a:spcAft>
              <a:defRPr/>
            </a:pPr>
            <a:endParaRPr lang="da-DK">
              <a:solidFill>
                <a:schemeClr val="tx1"/>
              </a:solidFill>
            </a:endParaRPr>
          </a:p>
        </p:txBody>
      </p:sp>
      <p:sp>
        <p:nvSpPr>
          <p:cNvPr id="9" name="Blokbue 8"/>
          <p:cNvSpPr/>
          <p:nvPr/>
        </p:nvSpPr>
        <p:spPr>
          <a:xfrm>
            <a:off x="773113" y="857250"/>
            <a:ext cx="8591550" cy="3562350"/>
          </a:xfrm>
          <a:prstGeom prst="blockArc">
            <a:avLst>
              <a:gd name="adj1" fmla="val 13385131"/>
              <a:gd name="adj2" fmla="val 0"/>
              <a:gd name="adj3" fmla="val 25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052" tIns="52525" rIns="105052" bIns="52525" anchor="ctr"/>
          <a:lstStyle/>
          <a:p>
            <a:pPr algn="ctr" defTabSz="1003172" fontAlgn="auto">
              <a:spcBef>
                <a:spcPts val="0"/>
              </a:spcBef>
              <a:spcAft>
                <a:spcPts val="0"/>
              </a:spcAft>
              <a:defRPr/>
            </a:pPr>
            <a:endParaRPr lang="da-DK">
              <a:solidFill>
                <a:schemeClr val="tx1"/>
              </a:solidFill>
            </a:endParaRPr>
          </a:p>
        </p:txBody>
      </p:sp>
      <p:sp>
        <p:nvSpPr>
          <p:cNvPr id="10" name="Blokbue 9"/>
          <p:cNvSpPr/>
          <p:nvPr/>
        </p:nvSpPr>
        <p:spPr>
          <a:xfrm>
            <a:off x="774700" y="1063625"/>
            <a:ext cx="8589963" cy="3562350"/>
          </a:xfrm>
          <a:prstGeom prst="blockArc">
            <a:avLst>
              <a:gd name="adj1" fmla="val 15305779"/>
              <a:gd name="adj2" fmla="val 0"/>
              <a:gd name="adj3" fmla="val 25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052" tIns="52525" rIns="105052" bIns="52525" anchor="ctr"/>
          <a:lstStyle/>
          <a:p>
            <a:pPr algn="ctr" defTabSz="1003172" fontAlgn="auto">
              <a:spcBef>
                <a:spcPts val="0"/>
              </a:spcBef>
              <a:spcAft>
                <a:spcPts val="0"/>
              </a:spcAft>
              <a:defRPr/>
            </a:pPr>
            <a:endParaRPr lang="da-DK">
              <a:solidFill>
                <a:schemeClr val="tx1"/>
              </a:solidFill>
            </a:endParaRPr>
          </a:p>
        </p:txBody>
      </p:sp>
      <p:sp>
        <p:nvSpPr>
          <p:cNvPr id="11" name="Blokbue 10"/>
          <p:cNvSpPr/>
          <p:nvPr/>
        </p:nvSpPr>
        <p:spPr>
          <a:xfrm>
            <a:off x="773113" y="1285875"/>
            <a:ext cx="8591550" cy="3562350"/>
          </a:xfrm>
          <a:prstGeom prst="blockArc">
            <a:avLst>
              <a:gd name="adj1" fmla="val 18007516"/>
              <a:gd name="adj2" fmla="val 0"/>
              <a:gd name="adj3" fmla="val 2500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052" tIns="52525" rIns="105052" bIns="52525" anchor="ctr"/>
          <a:lstStyle/>
          <a:p>
            <a:pPr algn="ctr" defTabSz="1003172" fontAlgn="auto">
              <a:spcBef>
                <a:spcPts val="0"/>
              </a:spcBef>
              <a:spcAft>
                <a:spcPts val="0"/>
              </a:spcAft>
              <a:defRPr/>
            </a:pPr>
            <a:endParaRPr lang="da-DK">
              <a:solidFill>
                <a:schemeClr val="tx1"/>
              </a:solidFill>
            </a:endParaRPr>
          </a:p>
        </p:txBody>
      </p:sp>
      <p:sp>
        <p:nvSpPr>
          <p:cNvPr id="13" name="Blokbue 12"/>
          <p:cNvSpPr/>
          <p:nvPr/>
        </p:nvSpPr>
        <p:spPr>
          <a:xfrm>
            <a:off x="773113" y="1438275"/>
            <a:ext cx="8591550" cy="3562350"/>
          </a:xfrm>
          <a:prstGeom prst="blockArc">
            <a:avLst>
              <a:gd name="adj1" fmla="val 20339527"/>
              <a:gd name="adj2" fmla="val 0"/>
              <a:gd name="adj3" fmla="val 25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052" tIns="52525" rIns="105052" bIns="52525" anchor="ctr"/>
          <a:lstStyle/>
          <a:p>
            <a:pPr algn="ctr" defTabSz="1003172" fontAlgn="auto">
              <a:spcBef>
                <a:spcPts val="0"/>
              </a:spcBef>
              <a:spcAft>
                <a:spcPts val="0"/>
              </a:spcAft>
              <a:defRPr/>
            </a:pPr>
            <a:endParaRPr lang="da-DK">
              <a:solidFill>
                <a:schemeClr val="tx1"/>
              </a:solidFill>
            </a:endParaRPr>
          </a:p>
        </p:txBody>
      </p:sp>
      <p:sp>
        <p:nvSpPr>
          <p:cNvPr id="16391" name="Tekstboks 13"/>
          <p:cNvSpPr txBox="1">
            <a:spLocks noChangeArrowheads="1"/>
          </p:cNvSpPr>
          <p:nvPr/>
        </p:nvSpPr>
        <p:spPr bwMode="auto">
          <a:xfrm>
            <a:off x="773113" y="2492375"/>
            <a:ext cx="8745537" cy="1030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5052" tIns="52525" rIns="105052" bIns="52525">
            <a:spAutoFit/>
          </a:bodyPr>
          <a:lstStyle/>
          <a:p>
            <a:endParaRPr lang="da-DK">
              <a:latin typeface="Calibri" pitchFamily="34" charset="0"/>
            </a:endParaRPr>
          </a:p>
          <a:p>
            <a:endParaRPr lang="da-DK">
              <a:latin typeface="Calibri" pitchFamily="34" charset="0"/>
            </a:endParaRPr>
          </a:p>
          <a:p>
            <a:endParaRPr lang="da-DK">
              <a:latin typeface="Calibri" pitchFamily="34" charset="0"/>
            </a:endParaRPr>
          </a:p>
        </p:txBody>
      </p:sp>
      <p:sp>
        <p:nvSpPr>
          <p:cNvPr id="16392" name="Tekstboks 14"/>
          <p:cNvSpPr txBox="1">
            <a:spLocks noChangeArrowheads="1"/>
          </p:cNvSpPr>
          <p:nvPr/>
        </p:nvSpPr>
        <p:spPr bwMode="auto">
          <a:xfrm>
            <a:off x="885825" y="1822450"/>
            <a:ext cx="12255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5052" tIns="52525" rIns="105052" bIns="52525">
            <a:spAutoFit/>
          </a:bodyPr>
          <a:lstStyle/>
          <a:p>
            <a:r>
              <a:rPr lang="da-DK" sz="1200">
                <a:latin typeface="Calibri" pitchFamily="34" charset="0"/>
              </a:rPr>
              <a:t>Get to know the</a:t>
            </a:r>
          </a:p>
          <a:p>
            <a:r>
              <a:rPr lang="da-DK" sz="1200">
                <a:latin typeface="Calibri" pitchFamily="34" charset="0"/>
              </a:rPr>
              <a:t>house and the</a:t>
            </a:r>
          </a:p>
          <a:p>
            <a:r>
              <a:rPr lang="da-DK" sz="1200">
                <a:latin typeface="Calibri" pitchFamily="34" charset="0"/>
              </a:rPr>
              <a:t>persons in it</a:t>
            </a:r>
          </a:p>
        </p:txBody>
      </p:sp>
      <p:sp>
        <p:nvSpPr>
          <p:cNvPr id="16393" name="Tekstboks 15"/>
          <p:cNvSpPr txBox="1">
            <a:spLocks noChangeArrowheads="1"/>
          </p:cNvSpPr>
          <p:nvPr/>
        </p:nvSpPr>
        <p:spPr bwMode="auto">
          <a:xfrm>
            <a:off x="2055813" y="1114425"/>
            <a:ext cx="1316037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5052" tIns="52525" rIns="105052" bIns="52525">
            <a:spAutoFit/>
          </a:bodyPr>
          <a:lstStyle/>
          <a:p>
            <a:r>
              <a:rPr lang="da-DK" sz="1800">
                <a:latin typeface="Calibri" pitchFamily="34" charset="0"/>
              </a:rPr>
              <a:t>Assessment</a:t>
            </a:r>
          </a:p>
          <a:p>
            <a:r>
              <a:rPr lang="da-DK" sz="1800">
                <a:latin typeface="Calibri" pitchFamily="34" charset="0"/>
              </a:rPr>
              <a:t>report</a:t>
            </a:r>
          </a:p>
        </p:txBody>
      </p:sp>
      <p:sp>
        <p:nvSpPr>
          <p:cNvPr id="16394" name="Tekstboks 16"/>
          <p:cNvSpPr txBox="1">
            <a:spLocks noChangeArrowheads="1"/>
          </p:cNvSpPr>
          <p:nvPr/>
        </p:nvSpPr>
        <p:spPr bwMode="auto">
          <a:xfrm>
            <a:off x="3692525" y="928688"/>
            <a:ext cx="822325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5052" tIns="52525" rIns="105052" bIns="52525">
            <a:spAutoFit/>
          </a:bodyPr>
          <a:lstStyle/>
          <a:p>
            <a:r>
              <a:rPr lang="da-DK" sz="1300">
                <a:latin typeface="Calibri" pitchFamily="34" charset="0"/>
              </a:rPr>
              <a:t>Goals for</a:t>
            </a:r>
          </a:p>
          <a:p>
            <a:r>
              <a:rPr lang="da-DK" sz="1300">
                <a:latin typeface="Calibri" pitchFamily="34" charset="0"/>
              </a:rPr>
              <a:t>my stay</a:t>
            </a:r>
          </a:p>
        </p:txBody>
      </p:sp>
      <p:sp>
        <p:nvSpPr>
          <p:cNvPr id="16395" name="Tekstboks 17"/>
          <p:cNvSpPr txBox="1">
            <a:spLocks noChangeArrowheads="1"/>
          </p:cNvSpPr>
          <p:nvPr/>
        </p:nvSpPr>
        <p:spPr bwMode="auto">
          <a:xfrm>
            <a:off x="4657725" y="1233488"/>
            <a:ext cx="9271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5052" tIns="52525" rIns="105052" bIns="52525">
            <a:spAutoFit/>
          </a:bodyPr>
          <a:lstStyle/>
          <a:p>
            <a:r>
              <a:rPr lang="da-DK" sz="1600">
                <a:latin typeface="Calibri" pitchFamily="34" charset="0"/>
              </a:rPr>
              <a:t>Planning</a:t>
            </a:r>
          </a:p>
        </p:txBody>
      </p:sp>
      <p:sp>
        <p:nvSpPr>
          <p:cNvPr id="16396" name="Tekstboks 18"/>
          <p:cNvSpPr txBox="1">
            <a:spLocks noChangeArrowheads="1"/>
          </p:cNvSpPr>
          <p:nvPr/>
        </p:nvSpPr>
        <p:spPr bwMode="auto">
          <a:xfrm>
            <a:off x="5967413" y="1717675"/>
            <a:ext cx="25177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5052" tIns="52525" rIns="105052" bIns="52525">
            <a:spAutoFit/>
          </a:bodyPr>
          <a:lstStyle/>
          <a:p>
            <a:r>
              <a:rPr lang="da-DK" sz="1600">
                <a:solidFill>
                  <a:schemeClr val="bg1"/>
                </a:solidFill>
                <a:latin typeface="Calibri" pitchFamily="34" charset="0"/>
              </a:rPr>
              <a:t>Coping / residential training</a:t>
            </a:r>
          </a:p>
        </p:txBody>
      </p:sp>
      <p:sp>
        <p:nvSpPr>
          <p:cNvPr id="16397" name="Tekstboks 19"/>
          <p:cNvSpPr txBox="1">
            <a:spLocks noChangeArrowheads="1"/>
          </p:cNvSpPr>
          <p:nvPr/>
        </p:nvSpPr>
        <p:spPr bwMode="auto">
          <a:xfrm>
            <a:off x="7810500" y="2071688"/>
            <a:ext cx="92710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5052" tIns="52525" rIns="105052" bIns="52525">
            <a:spAutoFit/>
          </a:bodyPr>
          <a:lstStyle/>
          <a:p>
            <a:r>
              <a:rPr lang="da-DK" sz="1300">
                <a:solidFill>
                  <a:schemeClr val="bg1"/>
                </a:solidFill>
                <a:latin typeface="Calibri" pitchFamily="34" charset="0"/>
              </a:rPr>
              <a:t>Status and</a:t>
            </a:r>
          </a:p>
          <a:p>
            <a:r>
              <a:rPr lang="da-DK" sz="1300">
                <a:solidFill>
                  <a:schemeClr val="bg1"/>
                </a:solidFill>
                <a:latin typeface="Calibri" pitchFamily="34" charset="0"/>
              </a:rPr>
              <a:t>evaluation</a:t>
            </a:r>
          </a:p>
        </p:txBody>
      </p:sp>
      <p:grpSp>
        <p:nvGrpSpPr>
          <p:cNvPr id="16398" name="Gruppe 26"/>
          <p:cNvGrpSpPr>
            <a:grpSpLocks/>
          </p:cNvGrpSpPr>
          <p:nvPr/>
        </p:nvGrpSpPr>
        <p:grpSpPr bwMode="auto">
          <a:xfrm>
            <a:off x="727075" y="2786063"/>
            <a:ext cx="9063038" cy="857250"/>
            <a:chOff x="940091" y="3900481"/>
            <a:chExt cx="11711003" cy="1200158"/>
          </a:xfrm>
        </p:grpSpPr>
        <p:sp>
          <p:nvSpPr>
            <p:cNvPr id="62" name="Højrepil 61"/>
            <p:cNvSpPr/>
            <p:nvPr/>
          </p:nvSpPr>
          <p:spPr>
            <a:xfrm>
              <a:off x="11139268" y="3993827"/>
              <a:ext cx="1511826" cy="980128"/>
            </a:xfrm>
            <a:prstGeom prst="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4078" tIns="67040" rIns="134078" bIns="67040" anchor="ctr"/>
            <a:lstStyle/>
            <a:p>
              <a:pPr algn="r" defTabSz="1003172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300" dirty="0">
                  <a:solidFill>
                    <a:schemeClr val="tx1"/>
                  </a:solidFill>
                </a:rPr>
                <a:t>   </a:t>
              </a:r>
              <a:endParaRPr lang="da-DK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Højrepil 25"/>
            <p:cNvSpPr/>
            <p:nvPr/>
          </p:nvSpPr>
          <p:spPr>
            <a:xfrm>
              <a:off x="9928988" y="3900481"/>
              <a:ext cx="1442081" cy="1200158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4078" tIns="67040" rIns="134078" bIns="67040" anchor="ctr"/>
            <a:lstStyle/>
            <a:p>
              <a:pPr algn="ctr" defTabSz="1003172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800" dirty="0">
                  <a:solidFill>
                    <a:schemeClr val="bg1"/>
                  </a:solidFill>
                </a:rPr>
                <a:t>16</a:t>
              </a:r>
            </a:p>
          </p:txBody>
        </p:sp>
        <p:sp>
          <p:nvSpPr>
            <p:cNvPr id="25" name="Højrepil 24"/>
            <p:cNvSpPr/>
            <p:nvPr/>
          </p:nvSpPr>
          <p:spPr>
            <a:xfrm>
              <a:off x="7768946" y="3900481"/>
              <a:ext cx="2445177" cy="1200158"/>
            </a:xfrm>
            <a:prstGeom prst="right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4078" tIns="67040" rIns="134078" bIns="67040" anchor="ctr"/>
            <a:lstStyle/>
            <a:p>
              <a:pPr algn="ctr" defTabSz="1003172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800" dirty="0">
                  <a:solidFill>
                    <a:schemeClr val="bg1"/>
                  </a:solidFill>
                </a:rPr>
                <a:t>       13  14  15 </a:t>
              </a:r>
            </a:p>
          </p:txBody>
        </p:sp>
        <p:sp>
          <p:nvSpPr>
            <p:cNvPr id="24" name="Højrepil 23"/>
            <p:cNvSpPr/>
            <p:nvPr/>
          </p:nvSpPr>
          <p:spPr>
            <a:xfrm>
              <a:off x="6400713" y="3900481"/>
              <a:ext cx="1917988" cy="1200158"/>
            </a:xfrm>
            <a:prstGeom prst="rightArrow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4078" tIns="67040" rIns="134078" bIns="67040" anchor="ctr"/>
            <a:lstStyle/>
            <a:p>
              <a:pPr algn="ctr" defTabSz="1003172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800" dirty="0">
                  <a:solidFill>
                    <a:schemeClr val="tx1"/>
                  </a:solidFill>
                </a:rPr>
                <a:t>11  12</a:t>
              </a:r>
            </a:p>
          </p:txBody>
        </p:sp>
        <p:sp>
          <p:nvSpPr>
            <p:cNvPr id="21" name="Højrepil 20"/>
            <p:cNvSpPr/>
            <p:nvPr/>
          </p:nvSpPr>
          <p:spPr>
            <a:xfrm>
              <a:off x="4673499" y="3900481"/>
              <a:ext cx="2000040" cy="1200158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4078" tIns="67040" rIns="134078" bIns="67040" anchor="ctr"/>
            <a:lstStyle/>
            <a:p>
              <a:pPr algn="ctr" defTabSz="1003172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800" dirty="0">
                  <a:solidFill>
                    <a:schemeClr val="tx1"/>
                  </a:solidFill>
                </a:rPr>
                <a:t>    9  10</a:t>
              </a:r>
            </a:p>
          </p:txBody>
        </p:sp>
        <p:sp>
          <p:nvSpPr>
            <p:cNvPr id="23" name="Højrepil 22"/>
            <p:cNvSpPr/>
            <p:nvPr/>
          </p:nvSpPr>
          <p:spPr>
            <a:xfrm>
              <a:off x="2367812" y="3900481"/>
              <a:ext cx="2785696" cy="1200158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4078" tIns="67040" rIns="134078" bIns="67040" anchor="ctr"/>
            <a:lstStyle/>
            <a:p>
              <a:pPr algn="ctr" defTabSz="1003172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800" dirty="0">
                  <a:solidFill>
                    <a:schemeClr val="tx1"/>
                  </a:solidFill>
                </a:rPr>
                <a:t>  4  5  6  7  8</a:t>
              </a:r>
            </a:p>
          </p:txBody>
        </p:sp>
        <p:sp>
          <p:nvSpPr>
            <p:cNvPr id="22" name="Højrepil 21"/>
            <p:cNvSpPr/>
            <p:nvPr/>
          </p:nvSpPr>
          <p:spPr>
            <a:xfrm>
              <a:off x="940091" y="3900481"/>
              <a:ext cx="1932346" cy="120015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4078" tIns="67040" rIns="134078" bIns="67040" anchor="ctr"/>
            <a:lstStyle/>
            <a:p>
              <a:pPr algn="ctr" defTabSz="1003172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800" dirty="0">
                  <a:solidFill>
                    <a:schemeClr val="tx1"/>
                  </a:solidFill>
                </a:rPr>
                <a:t>        1  2  3 </a:t>
              </a:r>
            </a:p>
          </p:txBody>
        </p:sp>
      </p:grpSp>
      <p:sp>
        <p:nvSpPr>
          <p:cNvPr id="63" name="Pladsholder til sidefod 62"/>
          <p:cNvSpPr>
            <a:spLocks noGrp="1"/>
          </p:cNvSpPr>
          <p:nvPr>
            <p:ph type="ftr" sz="quarter" idx="11"/>
          </p:nvPr>
        </p:nvSpPr>
        <p:spPr>
          <a:xfrm>
            <a:off x="3384550" y="6519863"/>
            <a:ext cx="3136900" cy="365125"/>
          </a:xfrm>
        </p:spPr>
        <p:txBody>
          <a:bodyPr/>
          <a:lstStyle/>
          <a:p>
            <a:pPr>
              <a:defRPr/>
            </a:pPr>
            <a:r>
              <a:rPr lang="da-DK" dirty="0" smtClean="0"/>
              <a:t> Tre Ege, Kirkens Korshær ©</a:t>
            </a:r>
            <a:endParaRPr lang="da-DK" dirty="0"/>
          </a:p>
        </p:txBody>
      </p:sp>
      <p:sp>
        <p:nvSpPr>
          <p:cNvPr id="71" name="Tekstboks 70"/>
          <p:cNvSpPr txBox="1"/>
          <p:nvPr/>
        </p:nvSpPr>
        <p:spPr>
          <a:xfrm>
            <a:off x="194472" y="3737607"/>
            <a:ext cx="9439049" cy="3337730"/>
          </a:xfrm>
          <a:prstGeom prst="rect">
            <a:avLst/>
          </a:prstGeom>
          <a:noFill/>
          <a:ln>
            <a:noFill/>
          </a:ln>
        </p:spPr>
        <p:txBody>
          <a:bodyPr lIns="105052" tIns="52525" rIns="105052" bIns="52525" numCol="4">
            <a:spAutoFit/>
          </a:bodyPr>
          <a:lstStyle/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u="sng" dirty="0">
                <a:latin typeface="+mn-lt"/>
                <a:cs typeface="+mn-cs"/>
              </a:rPr>
              <a:t>Reception: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>
                <a:latin typeface="+mn-lt"/>
                <a:cs typeface="+mn-cs"/>
              </a:rPr>
              <a:t>ASI-enrollment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>
                <a:latin typeface="+mn-lt"/>
                <a:cs typeface="+mn-cs"/>
              </a:rPr>
              <a:t>Payment agreement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>
                <a:latin typeface="+mn-lt"/>
                <a:cs typeface="+mn-cs"/>
              </a:rPr>
              <a:t>    - Room &amp; board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>
                <a:latin typeface="+mn-lt"/>
                <a:cs typeface="+mn-cs"/>
              </a:rPr>
              <a:t>Signing consents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>
                <a:latin typeface="+mn-lt"/>
                <a:cs typeface="+mn-cs"/>
              </a:rPr>
              <a:t>Change of address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00" b="1" dirty="0">
              <a:latin typeface="+mn-lt"/>
              <a:cs typeface="+mn-cs"/>
            </a:endParaRP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u="sng" dirty="0">
                <a:latin typeface="+mn-lt"/>
                <a:cs typeface="+mn-cs"/>
              </a:rPr>
              <a:t>Meeting no. 1-8:</a:t>
            </a:r>
            <a:endParaRPr lang="en-US" sz="1500" u="sng" dirty="0">
              <a:latin typeface="+mn-lt"/>
              <a:cs typeface="+mn-cs"/>
            </a:endParaRP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>
                <a:latin typeface="+mn-lt"/>
                <a:cs typeface="+mn-cs"/>
              </a:rPr>
              <a:t>Assessment report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>
                <a:latin typeface="+mn-lt"/>
                <a:cs typeface="+mn-cs"/>
              </a:rPr>
              <a:t>Partial plan/</a:t>
            </a:r>
            <a:r>
              <a:rPr lang="en-US" sz="1500" b="1" dirty="0" err="1">
                <a:latin typeface="+mn-lt"/>
                <a:cs typeface="+mn-cs"/>
              </a:rPr>
              <a:t>actionplan</a:t>
            </a:r>
            <a:endParaRPr lang="en-US" sz="1500" b="1" dirty="0">
              <a:latin typeface="+mn-lt"/>
              <a:cs typeface="+mn-cs"/>
            </a:endParaRP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00" b="1" u="sng" dirty="0">
              <a:latin typeface="+mn-lt"/>
              <a:cs typeface="+mn-cs"/>
            </a:endParaRP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00" b="1" u="sng" dirty="0">
              <a:latin typeface="+mn-lt"/>
              <a:cs typeface="+mn-cs"/>
            </a:endParaRP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00" b="1" u="sng" dirty="0">
              <a:latin typeface="+mn-lt"/>
              <a:cs typeface="+mn-cs"/>
            </a:endParaRP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00" b="1" u="sng" dirty="0">
              <a:latin typeface="+mn-lt"/>
              <a:cs typeface="+mn-cs"/>
            </a:endParaRP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u="sng" dirty="0">
                <a:latin typeface="+mn-lt"/>
                <a:cs typeface="+mn-cs"/>
              </a:rPr>
              <a:t>Meeting no. 9-10:</a:t>
            </a:r>
            <a:endParaRPr lang="en-US" sz="1500" u="sng" dirty="0">
              <a:latin typeface="+mn-lt"/>
              <a:cs typeface="+mn-cs"/>
            </a:endParaRP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>
                <a:latin typeface="+mn-lt"/>
                <a:cs typeface="+mn-cs"/>
              </a:rPr>
              <a:t>Partial plan/</a:t>
            </a:r>
            <a:r>
              <a:rPr lang="en-US" sz="1500" b="1" dirty="0" err="1">
                <a:latin typeface="+mn-lt"/>
                <a:cs typeface="+mn-cs"/>
              </a:rPr>
              <a:t>actionplan</a:t>
            </a:r>
            <a:endParaRPr lang="en-US" sz="1500" b="1" dirty="0">
              <a:latin typeface="+mn-lt"/>
              <a:cs typeface="+mn-cs"/>
            </a:endParaRP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latin typeface="+mn-lt"/>
                <a:cs typeface="+mn-cs"/>
              </a:rPr>
              <a:t>Life </a:t>
            </a:r>
            <a:r>
              <a:rPr lang="en-US" sz="1500" dirty="0" err="1">
                <a:latin typeface="+mn-lt"/>
                <a:cs typeface="+mn-cs"/>
              </a:rPr>
              <a:t>handeling</a:t>
            </a:r>
            <a:r>
              <a:rPr lang="en-US" sz="1500" dirty="0">
                <a:latin typeface="+mn-lt"/>
                <a:cs typeface="+mn-cs"/>
              </a:rPr>
              <a:t>: 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500" dirty="0">
                <a:latin typeface="+mn-lt"/>
                <a:cs typeface="+mn-cs"/>
              </a:rPr>
              <a:t> Housing 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500" dirty="0">
                <a:latin typeface="+mn-lt"/>
                <a:cs typeface="+mn-cs"/>
              </a:rPr>
              <a:t> Social skills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00" b="1" u="sng" dirty="0">
              <a:latin typeface="+mn-lt"/>
              <a:cs typeface="+mn-cs"/>
            </a:endParaRP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u="sng" dirty="0">
                <a:latin typeface="+mn-lt"/>
                <a:cs typeface="+mn-cs"/>
              </a:rPr>
              <a:t>Meeting no. 11-12:</a:t>
            </a:r>
            <a:endParaRPr lang="en-US" sz="1500" u="sng" dirty="0">
              <a:latin typeface="+mn-lt"/>
              <a:cs typeface="+mn-cs"/>
            </a:endParaRP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>
                <a:latin typeface="+mn-lt"/>
                <a:cs typeface="+mn-cs"/>
              </a:rPr>
              <a:t>Partial plan/</a:t>
            </a:r>
            <a:r>
              <a:rPr lang="en-US" sz="1500" b="1" dirty="0" err="1">
                <a:latin typeface="+mn-lt"/>
                <a:cs typeface="+mn-cs"/>
              </a:rPr>
              <a:t>actionplan</a:t>
            </a:r>
            <a:endParaRPr lang="en-US" sz="1500" b="1" dirty="0">
              <a:latin typeface="+mn-lt"/>
              <a:cs typeface="+mn-cs"/>
            </a:endParaRP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latin typeface="+mn-lt"/>
                <a:cs typeface="+mn-cs"/>
              </a:rPr>
              <a:t>Life </a:t>
            </a:r>
            <a:r>
              <a:rPr lang="en-US" sz="1500" dirty="0" err="1">
                <a:latin typeface="+mn-lt"/>
                <a:cs typeface="+mn-cs"/>
              </a:rPr>
              <a:t>handeling</a:t>
            </a:r>
            <a:r>
              <a:rPr lang="en-US" sz="1500" dirty="0">
                <a:latin typeface="+mn-lt"/>
                <a:cs typeface="+mn-cs"/>
              </a:rPr>
              <a:t>: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500" dirty="0">
                <a:latin typeface="+mn-lt"/>
                <a:cs typeface="+mn-cs"/>
              </a:rPr>
              <a:t> Planning strategies / 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latin typeface="+mn-lt"/>
                <a:cs typeface="+mn-cs"/>
              </a:rPr>
              <a:t>Causes of action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00" b="1" u="sng" dirty="0">
              <a:latin typeface="+mn-lt"/>
              <a:cs typeface="+mn-cs"/>
            </a:endParaRP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00" b="1" u="sng" dirty="0">
              <a:latin typeface="+mn-lt"/>
              <a:cs typeface="+mn-cs"/>
            </a:endParaRP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00" b="1" u="sng" dirty="0">
              <a:latin typeface="+mn-lt"/>
              <a:cs typeface="+mn-cs"/>
            </a:endParaRP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u="sng" dirty="0">
                <a:latin typeface="+mn-lt"/>
                <a:cs typeface="+mn-cs"/>
              </a:rPr>
              <a:t>Meeting no. 13-14:</a:t>
            </a:r>
            <a:endParaRPr lang="en-US" sz="1500" u="sng" dirty="0">
              <a:latin typeface="+mn-lt"/>
              <a:cs typeface="+mn-cs"/>
            </a:endParaRP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>
                <a:latin typeface="+mn-lt"/>
                <a:cs typeface="+mn-cs"/>
              </a:rPr>
              <a:t>Partial plan/</a:t>
            </a:r>
            <a:r>
              <a:rPr lang="en-US" sz="1500" b="1" dirty="0" err="1">
                <a:latin typeface="+mn-lt"/>
                <a:cs typeface="+mn-cs"/>
              </a:rPr>
              <a:t>actionplan</a:t>
            </a:r>
            <a:endParaRPr lang="en-US" sz="1500" b="1" dirty="0">
              <a:latin typeface="+mn-lt"/>
              <a:cs typeface="+mn-cs"/>
            </a:endParaRP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latin typeface="+mn-lt"/>
                <a:cs typeface="+mn-cs"/>
              </a:rPr>
              <a:t>Life </a:t>
            </a:r>
            <a:r>
              <a:rPr lang="en-US" sz="1500" dirty="0" err="1">
                <a:latin typeface="+mn-lt"/>
                <a:cs typeface="+mn-cs"/>
              </a:rPr>
              <a:t>handeling</a:t>
            </a:r>
            <a:r>
              <a:rPr lang="en-US" sz="1500" dirty="0">
                <a:latin typeface="+mn-lt"/>
                <a:cs typeface="+mn-cs"/>
              </a:rPr>
              <a:t>: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500" dirty="0">
                <a:latin typeface="+mn-lt"/>
                <a:cs typeface="+mn-cs"/>
              </a:rPr>
              <a:t> Testing strategies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latin typeface="+mn-lt"/>
                <a:cs typeface="+mn-cs"/>
              </a:rPr>
              <a:t>- Recognition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latin typeface="+mn-lt"/>
              <a:cs typeface="+mn-cs"/>
            </a:endParaRP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u="sng" dirty="0">
                <a:latin typeface="+mn-lt"/>
                <a:cs typeface="+mn-cs"/>
              </a:rPr>
              <a:t>Meeting no. 15: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>
                <a:latin typeface="+mn-lt"/>
                <a:cs typeface="+mn-cs"/>
              </a:rPr>
              <a:t>Partial plan/</a:t>
            </a:r>
            <a:r>
              <a:rPr lang="en-US" sz="1500" b="1" dirty="0" err="1">
                <a:latin typeface="+mn-lt"/>
                <a:cs typeface="+mn-cs"/>
              </a:rPr>
              <a:t>actionplan</a:t>
            </a:r>
            <a:endParaRPr lang="en-US" sz="1500" b="1" dirty="0">
              <a:latin typeface="+mn-lt"/>
              <a:cs typeface="+mn-cs"/>
            </a:endParaRP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latin typeface="+mn-lt"/>
                <a:cs typeface="+mn-cs"/>
              </a:rPr>
              <a:t>Life </a:t>
            </a:r>
            <a:r>
              <a:rPr lang="en-US" sz="1500" dirty="0" err="1">
                <a:latin typeface="+mn-lt"/>
                <a:cs typeface="+mn-cs"/>
              </a:rPr>
              <a:t>handeling</a:t>
            </a:r>
            <a:r>
              <a:rPr lang="en-US" sz="1500" dirty="0">
                <a:latin typeface="+mn-lt"/>
                <a:cs typeface="+mn-cs"/>
              </a:rPr>
              <a:t>: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500" dirty="0">
                <a:latin typeface="+mn-lt"/>
                <a:cs typeface="+mn-cs"/>
              </a:rPr>
              <a:t>Testing strategies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500" dirty="0">
                <a:latin typeface="+mn-lt"/>
                <a:cs typeface="+mn-cs"/>
              </a:rPr>
              <a:t>Appendix for Assessment report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latin typeface="+mn-lt"/>
              <a:cs typeface="+mn-cs"/>
            </a:endParaRP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00" b="1" u="sng" dirty="0">
              <a:latin typeface="+mn-lt"/>
              <a:cs typeface="+mn-cs"/>
            </a:endParaRP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u="sng" dirty="0">
                <a:latin typeface="+mn-lt"/>
                <a:cs typeface="+mn-cs"/>
              </a:rPr>
              <a:t>Meeting no. 16:</a:t>
            </a:r>
            <a:endParaRPr lang="en-US" sz="1500" dirty="0">
              <a:latin typeface="+mn-lt"/>
              <a:cs typeface="+mn-cs"/>
            </a:endParaRP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latin typeface="+mn-lt"/>
                <a:cs typeface="+mn-cs"/>
              </a:rPr>
              <a:t>Evaluation of partial plan /</a:t>
            </a:r>
            <a:r>
              <a:rPr lang="en-US" sz="1500" dirty="0" err="1">
                <a:latin typeface="+mn-lt"/>
                <a:cs typeface="+mn-cs"/>
              </a:rPr>
              <a:t>actionplan</a:t>
            </a:r>
            <a:endParaRPr lang="en-US" sz="1500" dirty="0">
              <a:latin typeface="+mn-lt"/>
              <a:cs typeface="+mn-cs"/>
            </a:endParaRP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>
                <a:latin typeface="+mn-lt"/>
                <a:cs typeface="+mn-cs"/>
              </a:rPr>
              <a:t>ASI-status after the first 4 months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00" b="1" dirty="0">
              <a:latin typeface="+mn-lt"/>
              <a:cs typeface="+mn-cs"/>
            </a:endParaRP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u="sng" dirty="0">
                <a:latin typeface="+mn-lt"/>
                <a:cs typeface="+mn-cs"/>
              </a:rPr>
              <a:t>Relocation: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>
                <a:latin typeface="+mn-lt"/>
                <a:cs typeface="+mn-cs"/>
              </a:rPr>
              <a:t>Application for establishment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>
                <a:latin typeface="+mn-lt"/>
                <a:cs typeface="+mn-cs"/>
              </a:rPr>
              <a:t>Application for deposit</a:t>
            </a:r>
          </a:p>
          <a:p>
            <a:pPr defTabSz="10031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>
                <a:latin typeface="+mn-lt"/>
                <a:cs typeface="+mn-cs"/>
              </a:rPr>
              <a:t>Applying for housing allowance</a:t>
            </a:r>
          </a:p>
        </p:txBody>
      </p:sp>
      <p:sp>
        <p:nvSpPr>
          <p:cNvPr id="16401" name="Tekstboks 49"/>
          <p:cNvSpPr txBox="1">
            <a:spLocks noChangeArrowheads="1"/>
          </p:cNvSpPr>
          <p:nvPr/>
        </p:nvSpPr>
        <p:spPr bwMode="auto">
          <a:xfrm>
            <a:off x="661988" y="2503488"/>
            <a:ext cx="30099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317" tIns="50159" rIns="100317" bIns="50159">
            <a:spAutoFit/>
          </a:bodyPr>
          <a:lstStyle/>
          <a:p>
            <a:r>
              <a:rPr lang="da-DK" sz="1600">
                <a:latin typeface="Calibri" pitchFamily="34" charset="0"/>
              </a:rPr>
              <a:t>Meetings with the contact person</a:t>
            </a:r>
          </a:p>
        </p:txBody>
      </p:sp>
      <p:sp>
        <p:nvSpPr>
          <p:cNvPr id="28" name="Højrepil 27"/>
          <p:cNvSpPr/>
          <p:nvPr/>
        </p:nvSpPr>
        <p:spPr>
          <a:xfrm>
            <a:off x="328613" y="2760663"/>
            <a:ext cx="890587" cy="92551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317" tIns="50159" rIns="100317" bIns="50159" anchor="ctr"/>
          <a:lstStyle/>
          <a:p>
            <a:pPr algn="r" defTabSz="1003172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700" b="1" dirty="0">
              <a:solidFill>
                <a:schemeClr val="tx1"/>
              </a:solidFill>
            </a:endParaRPr>
          </a:p>
        </p:txBody>
      </p:sp>
      <p:pic>
        <p:nvPicPr>
          <p:cNvPr id="16403" name="Picture 2" descr="C:\Users\azsbk55\AppData\Local\Microsoft\Windows\Temporary Internet Files\Content.IE5\7DLKG5MX\MC900280740[1]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3988" y="142875"/>
            <a:ext cx="1625600" cy="1541463"/>
          </a:xfrm>
        </p:spPr>
      </p:pic>
      <p:sp>
        <p:nvSpPr>
          <p:cNvPr id="16404" name="Tekstboks 28"/>
          <p:cNvSpPr txBox="1">
            <a:spLocks noChangeArrowheads="1"/>
          </p:cNvSpPr>
          <p:nvPr/>
        </p:nvSpPr>
        <p:spPr bwMode="auto">
          <a:xfrm>
            <a:off x="328613" y="3106738"/>
            <a:ext cx="473075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415" tIns="34208" rIns="68415" bIns="34208">
            <a:spAutoFit/>
          </a:bodyPr>
          <a:lstStyle/>
          <a:p>
            <a:r>
              <a:rPr lang="da-DK" sz="1000">
                <a:latin typeface="Calibri" pitchFamily="34" charset="0"/>
              </a:rPr>
              <a:t>Arrival</a:t>
            </a:r>
          </a:p>
        </p:txBody>
      </p:sp>
      <p:sp>
        <p:nvSpPr>
          <p:cNvPr id="16405" name="Tekstboks 29"/>
          <p:cNvSpPr txBox="1">
            <a:spLocks noChangeArrowheads="1"/>
          </p:cNvSpPr>
          <p:nvPr/>
        </p:nvSpPr>
        <p:spPr bwMode="auto">
          <a:xfrm>
            <a:off x="8818563" y="3084513"/>
            <a:ext cx="85407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415" tIns="34208" rIns="68415" bIns="34208">
            <a:spAutoFit/>
          </a:bodyPr>
          <a:lstStyle/>
          <a:p>
            <a:r>
              <a:rPr lang="da-DK" sz="1300">
                <a:latin typeface="Calibri" pitchFamily="34" charset="0"/>
              </a:rPr>
              <a:t>Relocation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</TotalTime>
  <Words>325</Words>
  <Application>Microsoft Office PowerPoint</Application>
  <PresentationFormat>A4 (210 x 297 mm)</PresentationFormat>
  <Paragraphs>140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Kontortema</vt:lpstr>
      <vt:lpstr>Dias nummer 1</vt:lpstr>
      <vt:lpstr>Dias nummer 2</vt:lpstr>
    </vt:vector>
  </TitlesOfParts>
  <Company>Aarhus Kommune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Windows-bruger</dc:creator>
  <cp:lastModifiedBy>azscp04</cp:lastModifiedBy>
  <cp:revision>30</cp:revision>
  <dcterms:created xsi:type="dcterms:W3CDTF">2012-11-26T12:17:24Z</dcterms:created>
  <dcterms:modified xsi:type="dcterms:W3CDTF">2014-02-18T09:09:11Z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-1449868367</vt:i4>
  </property>
  <property fmtid="{D5CDD505-2E9C-101B-9397-08002B2CF9AE}" pid="3" name="_NewReviewCycle">
    <vt:lpwstr/>
  </property>
  <property fmtid="{D5CDD505-2E9C-101B-9397-08002B2CF9AE}" pid="4" name="_EmailSubject">
    <vt:lpwstr>Hjemmeside for Tre Ege KK</vt:lpwstr>
  </property>
  <property fmtid="{D5CDD505-2E9C-101B-9397-08002B2CF9AE}" pid="5" name="_AuthorEmail">
    <vt:lpwstr>jetsoe@aarhus.dk</vt:lpwstr>
  </property>
  <property fmtid="{D5CDD505-2E9C-101B-9397-08002B2CF9AE}" pid="6" name="_AuthorEmailDisplayName">
    <vt:lpwstr>Jette Sølvhøj</vt:lpwstr>
  </property>
  <property fmtid="{D5CDD505-2E9C-101B-9397-08002B2CF9AE}" pid="7" name="_PreviousAdHocReviewCycleID">
    <vt:i4>2067150838</vt:i4>
  </property>
</Properties>
</file>